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6" r:id="rId2"/>
    <p:sldId id="267" r:id="rId3"/>
    <p:sldId id="274" r:id="rId4"/>
    <p:sldId id="275" r:id="rId5"/>
    <p:sldId id="273" r:id="rId6"/>
    <p:sldId id="288" r:id="rId7"/>
    <p:sldId id="282" r:id="rId8"/>
    <p:sldId id="293" r:id="rId9"/>
    <p:sldId id="334" r:id="rId10"/>
    <p:sldId id="335" r:id="rId11"/>
    <p:sldId id="315" r:id="rId12"/>
    <p:sldId id="317" r:id="rId13"/>
    <p:sldId id="291" r:id="rId14"/>
    <p:sldId id="277" r:id="rId15"/>
    <p:sldId id="333" r:id="rId16"/>
  </p:sldIdLst>
  <p:sldSz cx="12192000" cy="6858000"/>
  <p:notesSz cx="6858000" cy="9144000"/>
  <p:embeddedFontLst>
    <p:embeddedFont>
      <p:font typeface="카페24 써라운드 에어 " charset="-127"/>
      <p:regular r:id="rId17"/>
    </p:embeddedFont>
    <p:embeddedFont>
      <p:font typeface="나눔고딕 ExtraBold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04A7D"/>
    <a:srgbClr val="1C3263"/>
    <a:srgbClr val="76C8AA"/>
    <a:srgbClr val="5C5960"/>
    <a:srgbClr val="FEAF5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7713" autoAdjust="0"/>
    <p:restoredTop sz="94660"/>
  </p:normalViewPr>
  <p:slideViewPr>
    <p:cSldViewPr snapToGrid="0">
      <p:cViewPr>
        <p:scale>
          <a:sx n="75" d="100"/>
          <a:sy n="75" d="100"/>
        </p:scale>
        <p:origin x="-600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000" b="-1000"/>
          </a:stretch>
        </a:blipFill>
        <a:ln>
          <a:solidFill>
            <a:srgbClr val="304A7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00000" custScaleY="137423" custLinFactNeighborX="2121" custLinFactNeighborY="-735"/>
      <dgm:spPr/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3B2EA60-8369-420B-9811-3FE4B2BBA4E2}" type="presOf" srcId="{39AC8E85-D690-44ED-9EFC-C05131BE690C}" destId="{777FB4E3-5B18-4B55-B1D3-6750F10D0D82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07653709-C21E-41B8-9865-5291BCE93E25}" type="presOf" srcId="{E89C566D-69B6-412D-8D75-9497CE6E54EC}" destId="{01854142-76B3-44AE-987B-86763B5F51D1}" srcOrd="0" destOrd="0" presId="urn:microsoft.com/office/officeart/2008/layout/AccentedPicture"/>
    <dgm:cxn modelId="{270A0D8C-6B25-410C-9BCD-6DF4BE17B36B}" type="presOf" srcId="{C493B3A7-050D-44DC-AF06-B85FF3AF82AE}" destId="{C29937EE-BFAF-4E40-ACF5-F0D00C76DF69}" srcOrd="0" destOrd="0" presId="urn:microsoft.com/office/officeart/2008/layout/AccentedPicture"/>
    <dgm:cxn modelId="{861D50AA-4C43-44EC-8CC3-B2A4C90EE355}" type="presParOf" srcId="{C29937EE-BFAF-4E40-ACF5-F0D00C76DF69}" destId="{01854142-76B3-44AE-987B-86763B5F51D1}" srcOrd="0" destOrd="0" presId="urn:microsoft.com/office/officeart/2008/layout/AccentedPicture"/>
    <dgm:cxn modelId="{E99D671A-8F97-4979-B3CD-9ED1B9462F31}" type="presParOf" srcId="{C29937EE-BFAF-4E40-ACF5-F0D00C76DF69}" destId="{777FB4E3-5B18-4B55-B1D3-6750F10D0D82}" srcOrd="1" destOrd="0" presId="urn:microsoft.com/office/officeart/2008/layout/AccentedPicture"/>
    <dgm:cxn modelId="{7F657075-CFCF-4FDD-8625-E5396C919D08}" type="presParOf" srcId="{C29937EE-BFAF-4E40-ACF5-F0D00C76DF69}" destId="{97BA4C88-55AB-46EB-B5FE-EDD6887551F3}" srcOrd="2" destOrd="0" presId="urn:microsoft.com/office/officeart/2008/layout/AccentedPicture"/>
    <dgm:cxn modelId="{C52ED026-2CCA-46BB-ABD5-28801DFACCC4}" type="presParOf" srcId="{97BA4C88-55AB-46EB-B5FE-EDD6887551F3}" destId="{6D5F99AF-8F9B-47D0-8EBD-4424679D182F}" srcOrd="0" destOrd="0" presId="urn:microsoft.com/office/officeart/2008/layout/AccentedPictur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000" b="-1000"/>
          </a:stretch>
        </a:blipFill>
        <a:ln>
          <a:solidFill>
            <a:srgbClr val="304A7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00000" custScaleY="137423" custLinFactNeighborX="2121" custLinFactNeighborY="-735"/>
      <dgm:spPr/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3B2EA60-8369-420B-9811-3FE4B2BBA4E2}" type="presOf" srcId="{39AC8E85-D690-44ED-9EFC-C05131BE690C}" destId="{777FB4E3-5B18-4B55-B1D3-6750F10D0D82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07653709-C21E-41B8-9865-5291BCE93E25}" type="presOf" srcId="{E89C566D-69B6-412D-8D75-9497CE6E54EC}" destId="{01854142-76B3-44AE-987B-86763B5F51D1}" srcOrd="0" destOrd="0" presId="urn:microsoft.com/office/officeart/2008/layout/AccentedPicture"/>
    <dgm:cxn modelId="{270A0D8C-6B25-410C-9BCD-6DF4BE17B36B}" type="presOf" srcId="{C493B3A7-050D-44DC-AF06-B85FF3AF82AE}" destId="{C29937EE-BFAF-4E40-ACF5-F0D00C76DF69}" srcOrd="0" destOrd="0" presId="urn:microsoft.com/office/officeart/2008/layout/AccentedPicture"/>
    <dgm:cxn modelId="{861D50AA-4C43-44EC-8CC3-B2A4C90EE355}" type="presParOf" srcId="{C29937EE-BFAF-4E40-ACF5-F0D00C76DF69}" destId="{01854142-76B3-44AE-987B-86763B5F51D1}" srcOrd="0" destOrd="0" presId="urn:microsoft.com/office/officeart/2008/layout/AccentedPicture"/>
    <dgm:cxn modelId="{E99D671A-8F97-4979-B3CD-9ED1B9462F31}" type="presParOf" srcId="{C29937EE-BFAF-4E40-ACF5-F0D00C76DF69}" destId="{777FB4E3-5B18-4B55-B1D3-6750F10D0D82}" srcOrd="1" destOrd="0" presId="urn:microsoft.com/office/officeart/2008/layout/AccentedPicture"/>
    <dgm:cxn modelId="{7F657075-CFCF-4FDD-8625-E5396C919D08}" type="presParOf" srcId="{C29937EE-BFAF-4E40-ACF5-F0D00C76DF69}" destId="{97BA4C88-55AB-46EB-B5FE-EDD6887551F3}" srcOrd="2" destOrd="0" presId="urn:microsoft.com/office/officeart/2008/layout/AccentedPicture"/>
    <dgm:cxn modelId="{C52ED026-2CCA-46BB-ABD5-28801DFACCC4}" type="presParOf" srcId="{97BA4C88-55AB-46EB-B5FE-EDD6887551F3}" destId="{6D5F99AF-8F9B-47D0-8EBD-4424679D182F}" srcOrd="0" destOrd="0" presId="urn:microsoft.com/office/officeart/2008/layout/AccentedPictur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62366"/>
          <a:ext cx="2348049" cy="411576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304A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752295" y="3091691"/>
          <a:ext cx="843449" cy="2369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 dirty="0">
            <a:noFill/>
          </a:endParaRPr>
        </a:p>
      </dsp:txBody>
      <dsp:txXfrm>
        <a:off x="752295" y="3091691"/>
        <a:ext cx="843449" cy="236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62366"/>
          <a:ext cx="2348049" cy="411576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304A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752295" y="3091691"/>
          <a:ext cx="843449" cy="2369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 dirty="0">
            <a:noFill/>
          </a:endParaRPr>
        </a:p>
      </dsp:txBody>
      <dsp:txXfrm>
        <a:off x="752295" y="3091691"/>
        <a:ext cx="843449" cy="236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192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486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87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06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991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403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2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09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812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48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935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1C3263"/>
            </a:gs>
            <a:gs pos="8000">
              <a:srgbClr val="EEF3F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카페24 써라운드 에어 " pitchFamily="2" charset="-127"/>
                <a:ea typeface="카페24 써라운드 에어 " pitchFamily="2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632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써라운드 에어 " pitchFamily="2" charset="-127"/>
          <a:ea typeface="카페24 써라운드 에어 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xmlns="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xmlns="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xmlns="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xmlns="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xmlns="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xmlns="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xmlns="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D80B47-8CDE-5069-117B-4806B6810ACD}"/>
              </a:ext>
            </a:extLst>
          </p:cNvPr>
          <p:cNvSpPr txBox="1"/>
          <p:nvPr/>
        </p:nvSpPr>
        <p:spPr>
          <a:xfrm>
            <a:off x="2995295" y="1675559"/>
            <a:ext cx="61404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smtClean="0">
                <a:ln w="15875">
                  <a:noFill/>
                </a:ln>
                <a:solidFill>
                  <a:srgbClr val="304A7D"/>
                </a:solidFill>
                <a:latin typeface="나눔고딕 ExtraBold" pitchFamily="50" charset="-127"/>
                <a:ea typeface="나눔고딕 ExtraBold" pitchFamily="50" charset="-127"/>
                <a:cs typeface="카페24 써라운드 에어 " pitchFamily="2" charset="-127"/>
              </a:rPr>
              <a:t>Open API</a:t>
            </a:r>
            <a:r>
              <a:rPr lang="ko-KR" altLang="en-US" sz="4000" b="1" kern="0" smtClean="0">
                <a:ln w="15875">
                  <a:noFill/>
                </a:ln>
                <a:solidFill>
                  <a:srgbClr val="304A7D"/>
                </a:solidFill>
                <a:latin typeface="나눔고딕 ExtraBold" pitchFamily="50" charset="-127"/>
                <a:ea typeface="나눔고딕 ExtraBold" pitchFamily="50" charset="-127"/>
                <a:cs typeface="카페24 써라운드 에어 " pitchFamily="2" charset="-127"/>
              </a:rPr>
              <a:t>와 머신러닝을 활용한 </a:t>
            </a:r>
            <a:r>
              <a:rPr lang="en-US" altLang="ko-KR" sz="4000" b="1" kern="0" smtClean="0">
                <a:ln w="15875">
                  <a:noFill/>
                </a:ln>
                <a:solidFill>
                  <a:srgbClr val="304A7D"/>
                </a:solidFill>
                <a:latin typeface="나눔고딕 ExtraBold" pitchFamily="50" charset="-127"/>
                <a:ea typeface="나눔고딕 ExtraBold" pitchFamily="50" charset="-127"/>
                <a:cs typeface="카페24 써라운드 에어 " pitchFamily="2" charset="-127"/>
              </a:rPr>
              <a:t>SpringMVC </a:t>
            </a:r>
            <a:r>
              <a:rPr lang="ko-KR" altLang="en-US" sz="4000" b="1" kern="0" smtClean="0">
                <a:ln w="15875">
                  <a:noFill/>
                </a:ln>
                <a:solidFill>
                  <a:srgbClr val="304A7D"/>
                </a:solidFill>
                <a:latin typeface="나눔고딕 ExtraBold" pitchFamily="50" charset="-127"/>
                <a:ea typeface="나눔고딕 ExtraBold" pitchFamily="50" charset="-127"/>
                <a:cs typeface="카페24 써라운드 에어 " pitchFamily="2" charset="-127"/>
              </a:rPr>
              <a:t>웹사이트</a:t>
            </a:r>
            <a:endParaRPr lang="en-US" altLang="ko-KR" sz="4000" b="1" kern="0">
              <a:ln w="15875">
                <a:noFill/>
              </a:ln>
              <a:solidFill>
                <a:srgbClr val="304A7D"/>
              </a:solidFill>
              <a:latin typeface="나눔고딕 ExtraBold" pitchFamily="50" charset="-127"/>
              <a:ea typeface="나눔고딕 ExtraBold" pitchFamily="50" charset="-127"/>
              <a:cs typeface="카페24 써라운드 에어 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ED522D-844B-7616-973A-D12E3373F996}"/>
              </a:ext>
            </a:extLst>
          </p:cNvPr>
          <p:cNvCxnSpPr>
            <a:cxnSpLocks/>
          </p:cNvCxnSpPr>
          <p:nvPr/>
        </p:nvCxnSpPr>
        <p:spPr>
          <a:xfrm>
            <a:off x="3065462" y="3645746"/>
            <a:ext cx="6061075" cy="0"/>
          </a:xfrm>
          <a:prstGeom prst="line">
            <a:avLst/>
          </a:prstGeom>
          <a:ln w="19050">
            <a:solidFill>
              <a:srgbClr val="1C3263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875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6" y="138114"/>
            <a:ext cx="11775284" cy="6579392"/>
            <a:chOff x="266696" y="138114"/>
            <a:chExt cx="11775284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3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4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6" y="140493"/>
              <a:ext cx="11772901" cy="79705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1600" b="1" smtClean="0"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예술가 정보</a:t>
              </a:r>
              <a:endParaRPr lang="ko-KR" altLang="en-US" sz="1600" b="1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8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17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2050" name="Picture 2" descr="D:\대학\3학년 2학기 대학 공부\시스템 분석 설계 (종합설계)\졸업작품 2학기\우예웹 최종 자료\우예웹_캡처 및 시연영상\우예_비회원\우예_비회원_정보 메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532" y="1129568"/>
            <a:ext cx="3408744" cy="5554814"/>
          </a:xfrm>
          <a:prstGeom prst="rect">
            <a:avLst/>
          </a:prstGeom>
          <a:noFill/>
        </p:spPr>
      </p:pic>
      <p:pic>
        <p:nvPicPr>
          <p:cNvPr id="2051" name="Picture 3" descr="D:\대학\3학년 2학기 대학 공부\시스템 분석 설계 (종합설계)\졸업작품 2학기\우예웹 최종 자료\우예웹_캡처 및 시연영상\우예_비회원\우예_비회원_정보 상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1666" y="1643605"/>
            <a:ext cx="3725826" cy="4473615"/>
          </a:xfrm>
          <a:prstGeom prst="rect">
            <a:avLst/>
          </a:prstGeom>
          <a:noFill/>
        </p:spPr>
      </p:pic>
      <p:pic>
        <p:nvPicPr>
          <p:cNvPr id="2052" name="Picture 4" descr="D:\대학\3학년 2학기 대학 공부\시스템 분석 설계 (종합설계)\졸업작품 2학기\우예웹 최종 자료\우예웹_캡처 및 시연영상\우예_비회원\우예웹_정보_검색_결과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9098" y="2141318"/>
            <a:ext cx="4201409" cy="3392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5597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나의 취향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6609503-288A-F9B6-07FA-FE166D010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6829" y="683023"/>
            <a:ext cx="3729305" cy="60134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4477F03-B537-CFBF-97D4-504A89DBF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6206" y="787217"/>
            <a:ext cx="2778966" cy="58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597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나의 취향 추천받기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5AC7741-E1DE-D503-C21F-ADFD7EDFC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149" y="2025568"/>
            <a:ext cx="3380991" cy="27458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E8DFF8C-6C10-62A6-D3CD-138C435E8D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"/>
          <a:stretch/>
        </p:blipFill>
        <p:spPr>
          <a:xfrm>
            <a:off x="4555927" y="1979268"/>
            <a:ext cx="3390556" cy="29744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3848DB4-84A4-5587-6C8C-C7B06150BF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6208" y="1875098"/>
            <a:ext cx="4211531" cy="34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604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 smtClea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커뮤니티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E19F84-8191-5CB9-F864-31050B2C5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1343" y="1564640"/>
            <a:ext cx="3414027" cy="45584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FB33CD-CECD-E16C-5996-28345CB89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2937" y="1473200"/>
            <a:ext cx="3378972" cy="4906648"/>
          </a:xfrm>
          <a:prstGeom prst="rect">
            <a:avLst/>
          </a:prstGeom>
        </p:spPr>
      </p:pic>
      <p:pic>
        <p:nvPicPr>
          <p:cNvPr id="3074" name="Picture 2" descr="D:\대학\3학년 2학기 대학 공부\시스템 분석 설계 (종합설계)\졸업작품 2학기\우예웹 최종 자료\우예웹_캡처 및 시연영상\우예_비회원\우예_비회원_커뮤 게시글 검색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3939" y="1757680"/>
            <a:ext cx="4268414" cy="3697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7095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관리자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4B9B24-5196-0847-1033-5E4770502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7953" y="664369"/>
            <a:ext cx="4727009" cy="5788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99F4465-4717-D65B-E078-D1191C1013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5906" y="664369"/>
            <a:ext cx="3788142" cy="57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254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xmlns="" id="{DD0E0055-0331-041E-1557-1D40F47DE989}"/>
              </a:ext>
            </a:extLst>
          </p:cNvPr>
          <p:cNvSpPr/>
          <p:nvPr/>
        </p:nvSpPr>
        <p:spPr>
          <a:xfrm rot="16200000">
            <a:off x="8544718" y="3076575"/>
            <a:ext cx="6577013" cy="704850"/>
          </a:xfrm>
          <a:prstGeom prst="round2SameRect">
            <a:avLst/>
          </a:prstGeom>
          <a:solidFill>
            <a:srgbClr val="304A7D"/>
          </a:solidFill>
          <a:ln>
            <a:noFill/>
          </a:ln>
          <a:effectLst>
            <a:outerShdw blurRad="1397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A76EB89-49B4-86E2-D0A2-284715FCFF0F}"/>
              </a:ext>
            </a:extLst>
          </p:cNvPr>
          <p:cNvGrpSpPr/>
          <p:nvPr/>
        </p:nvGrpSpPr>
        <p:grpSpPr>
          <a:xfrm>
            <a:off x="11640128" y="1087492"/>
            <a:ext cx="332065" cy="2341508"/>
            <a:chOff x="426028" y="1087492"/>
            <a:chExt cx="332065" cy="2341508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18E5B0FC-F0F2-60F3-FF49-86EDFB07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7" y="1695463"/>
              <a:ext cx="116026" cy="15311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xmlns="" id="{303BC6D1-0FEA-EE77-AF72-E95BDDE9A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944" y="3272796"/>
              <a:ext cx="92872" cy="15620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xmlns="" id="{AEE487E6-53A8-CC05-5DE6-DA962A220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76" y="2758235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C2A1ED9F-4D21-14D7-B8E8-DD5351FB6BD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17546" y="2240784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16" name="모서리가 둥근 직사각형 31">
              <a:extLst>
                <a:ext uri="{FF2B5EF4-FFF2-40B4-BE49-F238E27FC236}">
                  <a16:creationId xmlns:a16="http://schemas.microsoft.com/office/drawing/2014/main" xmlns="" id="{18780CC1-28E0-393B-B2EF-07D97FE54625}"/>
                </a:ext>
              </a:extLst>
            </p:cNvPr>
            <p:cNvSpPr/>
            <p:nvPr/>
          </p:nvSpPr>
          <p:spPr>
            <a:xfrm>
              <a:off x="426028" y="1087492"/>
              <a:ext cx="324305" cy="324305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>
                <a:defRPr/>
              </a:pPr>
              <a:endParaRPr lang="en-US" altLang="ko-KR" sz="105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xmlns="" id="{BC950F11-BDB7-C657-4FC2-700962C79C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269" y="1172573"/>
              <a:ext cx="187822" cy="14940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xmlns="" id="{8D8EF74B-1D9A-7E3D-1065-8E3AF725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xmlns="" id="{889BEE0B-E00A-D0F4-BDD9-B14AC44B4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7B363210-7E60-2476-F411-75C19F40083B}"/>
                </a:ext>
              </a:extLst>
            </p:cNvPr>
            <p:cNvSpPr/>
            <p:nvPr/>
          </p:nvSpPr>
          <p:spPr>
            <a:xfrm>
              <a:off x="612709" y="1613447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5</a:t>
              </a:r>
              <a:endParaRPr lang="ko-KR" altLang="en-US" sz="9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F8BB632-6D0B-C395-DC21-156CB3C8C52D}"/>
                </a:ext>
              </a:extLst>
            </p:cNvPr>
            <p:cNvSpPr/>
            <p:nvPr/>
          </p:nvSpPr>
          <p:spPr>
            <a:xfrm>
              <a:off x="586332" y="3197190"/>
              <a:ext cx="145384" cy="145384"/>
            </a:xfrm>
            <a:prstGeom prst="ellipse">
              <a:avLst/>
            </a:prstGeom>
            <a:solidFill>
              <a:srgbClr val="76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>
                <a:defRPr/>
              </a:pPr>
              <a:r>
                <a:rPr lang="en-US" altLang="ko-KR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off</a:t>
              </a:r>
              <a:endParaRPr lang="ko-KR" altLang="en-US" sz="500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29A9999F-521B-0669-F15E-01060949177D}"/>
              </a:ext>
            </a:extLst>
          </p:cNvPr>
          <p:cNvGrpSpPr/>
          <p:nvPr/>
        </p:nvGrpSpPr>
        <p:grpSpPr>
          <a:xfrm>
            <a:off x="11580515" y="223646"/>
            <a:ext cx="516135" cy="414529"/>
            <a:chOff x="366415" y="223646"/>
            <a:chExt cx="516135" cy="414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559ECF0-DD10-AD86-2830-04CA65DC69E5}"/>
                </a:ext>
              </a:extLst>
            </p:cNvPr>
            <p:cNvGrpSpPr/>
            <p:nvPr/>
          </p:nvGrpSpPr>
          <p:grpSpPr>
            <a:xfrm>
              <a:off x="495017" y="223646"/>
              <a:ext cx="265151" cy="265151"/>
              <a:chOff x="1593332" y="2172798"/>
              <a:chExt cx="1083168" cy="108316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31183E3C-B023-BC95-AF93-C7E8B05CC1D0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055E07C5-3EC6-1BFB-1655-B72C0BDB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9A3E799-49E1-A7D0-5DF9-402EE5F73666}"/>
                </a:ext>
              </a:extLst>
            </p:cNvPr>
            <p:cNvSpPr/>
            <p:nvPr/>
          </p:nvSpPr>
          <p:spPr>
            <a:xfrm>
              <a:off x="366415" y="484287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D80B47-8CDE-5069-117B-4806B6810ACD}"/>
              </a:ext>
            </a:extLst>
          </p:cNvPr>
          <p:cNvSpPr txBox="1"/>
          <p:nvPr/>
        </p:nvSpPr>
        <p:spPr>
          <a:xfrm>
            <a:off x="3025775" y="3013501"/>
            <a:ext cx="6140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감사합니다</a:t>
            </a:r>
            <a:r>
              <a:rPr lang="en-US" altLang="ko-KR" sz="4800" b="1" kern="0">
                <a:ln w="15875">
                  <a:noFill/>
                </a:ln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83460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30C0B909-8A22-782C-F934-4FD596DD51E2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48" name="사각형: 둥근 위쪽 모서리 47">
              <a:extLst>
                <a:ext uri="{FF2B5EF4-FFF2-40B4-BE49-F238E27FC236}">
                  <a16:creationId xmlns:a16="http://schemas.microsoft.com/office/drawing/2014/main" xmlns="" id="{077431D9-954F-ABBF-3DBB-BFD41BBECA35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96D26C8F-8A35-2DCD-9064-F167987D1FA5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xmlns="" id="{3C09F11B-D84A-7C10-6F12-C290CEA87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58" name="Freeform 36">
                <a:extLst>
                  <a:ext uri="{FF2B5EF4-FFF2-40B4-BE49-F238E27FC236}">
                    <a16:creationId xmlns:a16="http://schemas.microsoft.com/office/drawing/2014/main" xmlns="" id="{5DA7C609-AF0C-3A34-AFE7-2113BB02E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59" name="자유형 23">
                <a:extLst>
                  <a:ext uri="{FF2B5EF4-FFF2-40B4-BE49-F238E27FC236}">
                    <a16:creationId xmlns:a16="http://schemas.microsoft.com/office/drawing/2014/main" xmlns="" id="{CCBEA7A2-A5AB-7781-A022-CC4272D9F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xmlns="" id="{DB309F77-5A0B-B570-57FB-ED4EFB39D4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1" name="모서리가 둥근 직사각형 31">
                <a:extLst>
                  <a:ext uri="{FF2B5EF4-FFF2-40B4-BE49-F238E27FC236}">
                    <a16:creationId xmlns:a16="http://schemas.microsoft.com/office/drawing/2014/main" xmlns="" id="{CD5D368A-B809-A287-9248-8C782952F97C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xmlns="" id="{05A0F615-418C-770E-92DB-7E1EC595AD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xmlns="" id="{0395FE9F-38DC-D261-F74A-7C738544E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66" name="Freeform 14">
                  <a:extLst>
                    <a:ext uri="{FF2B5EF4-FFF2-40B4-BE49-F238E27FC236}">
                      <a16:creationId xmlns:a16="http://schemas.microsoft.com/office/drawing/2014/main" xmlns="" id="{F6D63A94-8584-9773-BDB9-C9AF2820B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ADB1B0E5-8C34-41B9-08B5-1AEF34851229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xmlns="" id="{821CC002-1B13-FE9B-FF54-7AE45092D694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xmlns="" id="{3329CD5C-2DB3-1B7E-4576-FB3C6BA1874B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51" name="사각형: 둥근 위쪽 모서리 50">
              <a:extLst>
                <a:ext uri="{FF2B5EF4-FFF2-40B4-BE49-F238E27FC236}">
                  <a16:creationId xmlns:a16="http://schemas.microsoft.com/office/drawing/2014/main" xmlns="" id="{2676374F-2CAA-5800-1926-AC46FCB7BCEC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목차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6D09CCFA-DC3D-C77D-537B-CF7FDDA3F4C5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EE333087-6A87-E850-5E81-B97CB9F22119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xmlns="" id="{8D016867-5B1D-2A39-7B5F-D407025EC604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xmlns="" id="{A09C24A3-377C-D338-2549-7BE2816F3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195AD9AB-4187-20B5-DC82-0ECD5D367A0D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0DB1298-4DC0-A4AE-E3F9-A42724547A4B}"/>
              </a:ext>
            </a:extLst>
          </p:cNvPr>
          <p:cNvSpPr/>
          <p:nvPr/>
        </p:nvSpPr>
        <p:spPr>
          <a:xfrm>
            <a:off x="1744601" y="1848581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1.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B059E7C7-8241-C211-C1CB-1D750E722140}"/>
              </a:ext>
            </a:extLst>
          </p:cNvPr>
          <p:cNvCxnSpPr>
            <a:cxnSpLocks/>
          </p:cNvCxnSpPr>
          <p:nvPr/>
        </p:nvCxnSpPr>
        <p:spPr>
          <a:xfrm>
            <a:off x="2516951" y="2353333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85FC6BA-0E7F-338B-CD53-5E8623412931}"/>
              </a:ext>
            </a:extLst>
          </p:cNvPr>
          <p:cNvSpPr txBox="1"/>
          <p:nvPr/>
        </p:nvSpPr>
        <p:spPr>
          <a:xfrm>
            <a:off x="3289300" y="1911907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기능 소개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7102E251-1696-CF0C-2BB3-694B709B0BA4}"/>
              </a:ext>
            </a:extLst>
          </p:cNvPr>
          <p:cNvSpPr/>
          <p:nvPr/>
        </p:nvSpPr>
        <p:spPr>
          <a:xfrm>
            <a:off x="1744601" y="2679738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2.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6B30A59C-758E-7264-34FC-3493717FB704}"/>
              </a:ext>
            </a:extLst>
          </p:cNvPr>
          <p:cNvCxnSpPr>
            <a:cxnSpLocks/>
          </p:cNvCxnSpPr>
          <p:nvPr/>
        </p:nvCxnSpPr>
        <p:spPr>
          <a:xfrm>
            <a:off x="2516951" y="3184490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AD7A6F26-3B6C-7629-E57E-52F5F418ACB6}"/>
              </a:ext>
            </a:extLst>
          </p:cNvPr>
          <p:cNvSpPr txBox="1"/>
          <p:nvPr/>
        </p:nvSpPr>
        <p:spPr>
          <a:xfrm>
            <a:off x="3289300" y="2743064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시스템 구성도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40591E5-8821-508B-6AFF-1A0B3E4E4012}"/>
              </a:ext>
            </a:extLst>
          </p:cNvPr>
          <p:cNvSpPr/>
          <p:nvPr/>
        </p:nvSpPr>
        <p:spPr>
          <a:xfrm>
            <a:off x="1744601" y="3510895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3.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8111341F-FD87-CF2A-E681-2BAC50629097}"/>
              </a:ext>
            </a:extLst>
          </p:cNvPr>
          <p:cNvCxnSpPr>
            <a:cxnSpLocks/>
          </p:cNvCxnSpPr>
          <p:nvPr/>
        </p:nvCxnSpPr>
        <p:spPr>
          <a:xfrm>
            <a:off x="2516951" y="4015647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AEA7D11-1DD6-8258-10DC-0A1AB1B1C89F}"/>
              </a:ext>
            </a:extLst>
          </p:cNvPr>
          <p:cNvSpPr txBox="1"/>
          <p:nvPr/>
        </p:nvSpPr>
        <p:spPr>
          <a:xfrm>
            <a:off x="3289300" y="3574221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카페24 써라운드 에어 " pitchFamily="2" charset="-127"/>
                <a:ea typeface="카페24 써라운드 에어 " pitchFamily="2" charset="-127"/>
              </a:rPr>
              <a:t>DATABASE</a:t>
            </a:r>
            <a:endParaRPr lang="ko-KR" altLang="en-US"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D5858920-C722-F571-1837-DF5DE34F41FA}"/>
              </a:ext>
            </a:extLst>
          </p:cNvPr>
          <p:cNvSpPr/>
          <p:nvPr/>
        </p:nvSpPr>
        <p:spPr>
          <a:xfrm>
            <a:off x="1744601" y="4342052"/>
            <a:ext cx="1544699" cy="517452"/>
          </a:xfrm>
          <a:prstGeom prst="rect">
            <a:avLst/>
          </a:prstGeom>
          <a:solidFill>
            <a:srgbClr val="304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rPr>
              <a:t>4.</a:t>
            </a:r>
            <a:endParaRPr lang="ko-KR" altLang="en-US" sz="2800" b="1" dirty="0">
              <a:solidFill>
                <a:prstClr val="white"/>
              </a:solidFill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3ADF91CD-1F4F-CBA8-26A3-EB5EA74F3E76}"/>
              </a:ext>
            </a:extLst>
          </p:cNvPr>
          <p:cNvCxnSpPr>
            <a:cxnSpLocks/>
          </p:cNvCxnSpPr>
          <p:nvPr/>
        </p:nvCxnSpPr>
        <p:spPr>
          <a:xfrm>
            <a:off x="2516951" y="4846804"/>
            <a:ext cx="8303449" cy="0"/>
          </a:xfrm>
          <a:prstGeom prst="line">
            <a:avLst/>
          </a:prstGeom>
          <a:ln w="19050">
            <a:solidFill>
              <a:srgbClr val="1C326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68F8495-8834-C678-D493-A1948FAABB3F}"/>
              </a:ext>
            </a:extLst>
          </p:cNvPr>
          <p:cNvSpPr txBox="1"/>
          <p:nvPr/>
        </p:nvSpPr>
        <p:spPr>
          <a:xfrm>
            <a:off x="3289300" y="4405378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카페24 써라운드 에어 " pitchFamily="2" charset="-127"/>
                <a:ea typeface="카페24 써라운드 에어 " pitchFamily="2" charset="-127"/>
              </a:rPr>
              <a:t>주요 </a:t>
            </a:r>
            <a:r>
              <a:rPr lang="ko-KR" altLang="en-US" smtClean="0">
                <a:latin typeface="카페24 써라운드 에어 " pitchFamily="2" charset="-127"/>
                <a:ea typeface="카페24 써라운드 에어 " pitchFamily="2" charset="-127"/>
              </a:rPr>
              <a:t>기능</a:t>
            </a:r>
            <a:endParaRPr lang="ko-KR" altLang="en-US">
              <a:latin typeface="카페24 써라운드 에어 " pitchFamily="2" charset="-127"/>
              <a:ea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024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기능 소개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AC86E6-0ECB-ECD4-E805-2EF3D97DF7B8}"/>
              </a:ext>
            </a:extLst>
          </p:cNvPr>
          <p:cNvSpPr/>
          <p:nvPr/>
        </p:nvSpPr>
        <p:spPr>
          <a:xfrm>
            <a:off x="2006600" y="1321981"/>
            <a:ext cx="8985250" cy="4824819"/>
          </a:xfrm>
          <a:prstGeom prst="rect">
            <a:avLst/>
          </a:prstGeom>
          <a:solidFill>
            <a:schemeClr val="bg1"/>
          </a:solidFill>
          <a:ln w="57150">
            <a:solidFill>
              <a:srgbClr val="304A7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써라운드 에어 " pitchFamily="2" charset="-127"/>
              <a:ea typeface="카페24 써라운드 에어 " pitchFamily="2" charset="-127"/>
            </a:endParaRPr>
          </a:p>
        </p:txBody>
      </p:sp>
      <p:pic>
        <p:nvPicPr>
          <p:cNvPr id="3" name="Picture 2" descr="C:\Users\admin\Desktop\대학3-1\시스템 분석 설계 (종합설계)\시스템분석설계_9주차\이미지\우리의 예술 로고.png">
            <a:extLst>
              <a:ext uri="{FF2B5EF4-FFF2-40B4-BE49-F238E27FC236}">
                <a16:creationId xmlns:a16="http://schemas.microsoft.com/office/drawing/2014/main" xmlns="" id="{4EB63636-89B4-FEB6-204F-1C39E957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230" y="1044832"/>
            <a:ext cx="2321712" cy="650631"/>
          </a:xfrm>
          <a:prstGeom prst="rect">
            <a:avLst/>
          </a:prstGeom>
          <a:noFill/>
          <a:ln>
            <a:solidFill>
              <a:srgbClr val="304A7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C:\Users\admin\Desktop\대학 3학년 2학기\시스템 분석 설계 (종합설계)\졸업작품 2학기\피피티이미지\문화.png">
            <a:extLst>
              <a:ext uri="{FF2B5EF4-FFF2-40B4-BE49-F238E27FC236}">
                <a16:creationId xmlns:a16="http://schemas.microsoft.com/office/drawing/2014/main" xmlns="" id="{7CE03290-7DB9-4E11-836E-7C11A305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4517" y="2790119"/>
            <a:ext cx="870236" cy="611114"/>
          </a:xfrm>
          <a:prstGeom prst="rect">
            <a:avLst/>
          </a:prstGeom>
          <a:noFill/>
        </p:spPr>
      </p:pic>
      <p:pic>
        <p:nvPicPr>
          <p:cNvPr id="5" name="Picture 3" descr="C:\Users\admin\Desktop\대학 3학년 2학기\시스템 분석 설계 (종합설계)\졸업작품 2학기\피피티이미지\예술.png">
            <a:extLst>
              <a:ext uri="{FF2B5EF4-FFF2-40B4-BE49-F238E27FC236}">
                <a16:creationId xmlns:a16="http://schemas.microsoft.com/office/drawing/2014/main" xmlns="" id="{B01D7F5B-C2FA-E7ED-B7B4-7A80B0E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616" y="2724276"/>
            <a:ext cx="637075" cy="638405"/>
          </a:xfrm>
          <a:prstGeom prst="rect">
            <a:avLst/>
          </a:prstGeom>
          <a:noFill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E1AF3B2-4EC7-8690-64E9-7BFC495DAF20}"/>
              </a:ext>
            </a:extLst>
          </p:cNvPr>
          <p:cNvSpPr/>
          <p:nvPr/>
        </p:nvSpPr>
        <p:spPr>
          <a:xfrm>
            <a:off x="2866290" y="3569536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문화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&amp;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예술 데이터 사이트</a:t>
            </a:r>
          </a:p>
        </p:txBody>
      </p:sp>
      <p:pic>
        <p:nvPicPr>
          <p:cNvPr id="26" name="Picture 5" descr="C:\Users\admin\Desktop\대학 3학년 2학기\시스템 분석 설계 (종합설계)\졸업작품 2학기\피피티이미지\검색창.png">
            <a:extLst>
              <a:ext uri="{FF2B5EF4-FFF2-40B4-BE49-F238E27FC236}">
                <a16:creationId xmlns:a16="http://schemas.microsoft.com/office/drawing/2014/main" xmlns="" id="{5C9A51B8-F882-7DA4-AEA2-C169B591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0747" y="2667353"/>
            <a:ext cx="847358" cy="847358"/>
          </a:xfrm>
          <a:prstGeom prst="rect">
            <a:avLst/>
          </a:prstGeom>
          <a:noFill/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30CD604-9CF2-3AF7-7A94-A2AF646D3FDC}"/>
              </a:ext>
            </a:extLst>
          </p:cNvPr>
          <p:cNvSpPr/>
          <p:nvPr/>
        </p:nvSpPr>
        <p:spPr>
          <a:xfrm>
            <a:off x="8106995" y="355488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예술 전용 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OTT 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플랫폼</a:t>
            </a:r>
          </a:p>
        </p:txBody>
      </p:sp>
      <p:pic>
        <p:nvPicPr>
          <p:cNvPr id="28" name="Picture 6" descr="C:\Users\admin\Desktop\대학 3학년 2학기\시스템 분석 설계 (종합설계)\졸업작품 2학기\피피티이미지\OTT.png">
            <a:extLst>
              <a:ext uri="{FF2B5EF4-FFF2-40B4-BE49-F238E27FC236}">
                <a16:creationId xmlns:a16="http://schemas.microsoft.com/office/drawing/2014/main" xmlns="" id="{C8A44FA0-9A34-4DFD-1214-CFB7734F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17416" y="2723455"/>
            <a:ext cx="702967" cy="702967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37B8842-DBDA-E025-99F9-BA5065CDD6F9}"/>
              </a:ext>
            </a:extLst>
          </p:cNvPr>
          <p:cNvSpPr/>
          <p:nvPr/>
        </p:nvSpPr>
        <p:spPr>
          <a:xfrm>
            <a:off x="3900852" y="522835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커뮤니티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1A74302-B623-1476-D6E1-5AA0C6235EC2}"/>
              </a:ext>
            </a:extLst>
          </p:cNvPr>
          <p:cNvSpPr/>
          <p:nvPr/>
        </p:nvSpPr>
        <p:spPr>
          <a:xfrm>
            <a:off x="6857999" y="5240075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추천 시스템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2DB13BE-AB4E-3192-DC22-5CB2B0D56A4F}"/>
              </a:ext>
            </a:extLst>
          </p:cNvPr>
          <p:cNvSpPr/>
          <p:nvPr/>
        </p:nvSpPr>
        <p:spPr>
          <a:xfrm>
            <a:off x="5489329" y="3554880"/>
            <a:ext cx="2039816" cy="430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오픈 </a:t>
            </a:r>
            <a:r>
              <a:rPr lang="en-US" altLang="ko-KR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카페24 써라운드 에어 " pitchFamily="2" charset="-127"/>
                <a:ea typeface="카페24 써라운드 에어 " pitchFamily="2" charset="-127"/>
              </a:rPr>
              <a:t>활용</a:t>
            </a:r>
          </a:p>
        </p:txBody>
      </p:sp>
      <p:pic>
        <p:nvPicPr>
          <p:cNvPr id="32" name="Picture 4" descr="C:\Users\admin\Desktop\대학 3학년 2학기\시스템 분석 설계 (종합설계)\졸업작품 2학기\피피티이미지\전시회.png">
            <a:extLst>
              <a:ext uri="{FF2B5EF4-FFF2-40B4-BE49-F238E27FC236}">
                <a16:creationId xmlns:a16="http://schemas.microsoft.com/office/drawing/2014/main" xmlns="" id="{C73D0C1A-78E2-2A9F-B577-EA5416C7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65557" y="2746483"/>
            <a:ext cx="679939" cy="679939"/>
          </a:xfrm>
          <a:prstGeom prst="rect">
            <a:avLst/>
          </a:prstGeom>
          <a:noFill/>
        </p:spPr>
      </p:pic>
      <p:pic>
        <p:nvPicPr>
          <p:cNvPr id="33" name="Picture 7" descr="C:\Users\admin\Desktop\대학 3학년 2학기\시스템 분석 설계 (종합설계)\졸업작품 2학기\피피티이미지\커뮤니티.png">
            <a:extLst>
              <a:ext uri="{FF2B5EF4-FFF2-40B4-BE49-F238E27FC236}">
                <a16:creationId xmlns:a16="http://schemas.microsoft.com/office/drawing/2014/main" xmlns="" id="{ADD01B30-1E6A-2062-A0B8-1B505E47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4144" y="4408229"/>
            <a:ext cx="741119" cy="741119"/>
          </a:xfrm>
          <a:prstGeom prst="rect">
            <a:avLst/>
          </a:prstGeom>
          <a:noFill/>
        </p:spPr>
      </p:pic>
      <p:pic>
        <p:nvPicPr>
          <p:cNvPr id="34" name="Picture 8" descr="C:\Users\admin\Desktop\대학 3학년 2학기\시스템 분석 설계 (종합설계)\졸업작품 2학기\피피티이미지\추천시스템.png">
            <a:extLst>
              <a:ext uri="{FF2B5EF4-FFF2-40B4-BE49-F238E27FC236}">
                <a16:creationId xmlns:a16="http://schemas.microsoft.com/office/drawing/2014/main" xmlns="" id="{BE869858-378F-4726-D301-84C04940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78589" y="4438953"/>
            <a:ext cx="776411" cy="779877"/>
          </a:xfrm>
          <a:prstGeom prst="rect">
            <a:avLst/>
          </a:prstGeom>
          <a:noFill/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6D1DC5EC-E377-E723-3991-BF3AAE2C2D46}"/>
              </a:ext>
            </a:extLst>
          </p:cNvPr>
          <p:cNvCxnSpPr/>
          <p:nvPr/>
        </p:nvCxnSpPr>
        <p:spPr>
          <a:xfrm>
            <a:off x="2851150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FFC10747-A9CB-2FE0-5765-92EECA16AA2C}"/>
              </a:ext>
            </a:extLst>
          </p:cNvPr>
          <p:cNvCxnSpPr/>
          <p:nvPr/>
        </p:nvCxnSpPr>
        <p:spPr>
          <a:xfrm>
            <a:off x="5489329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9014564D-FDF2-51FA-4792-3F37E6A0FFFC}"/>
              </a:ext>
            </a:extLst>
          </p:cNvPr>
          <p:cNvCxnSpPr/>
          <p:nvPr/>
        </p:nvCxnSpPr>
        <p:spPr>
          <a:xfrm>
            <a:off x="8100645" y="391879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436EE7ED-F101-CAF0-B477-68B47DB61B63}"/>
              </a:ext>
            </a:extLst>
          </p:cNvPr>
          <p:cNvCxnSpPr/>
          <p:nvPr/>
        </p:nvCxnSpPr>
        <p:spPr>
          <a:xfrm>
            <a:off x="3883025" y="559226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4E66EAD0-52E9-9667-BB71-AEAD45F172AA}"/>
              </a:ext>
            </a:extLst>
          </p:cNvPr>
          <p:cNvCxnSpPr/>
          <p:nvPr/>
        </p:nvCxnSpPr>
        <p:spPr>
          <a:xfrm>
            <a:off x="6857999" y="5592262"/>
            <a:ext cx="2063750" cy="0"/>
          </a:xfrm>
          <a:prstGeom prst="line">
            <a:avLst/>
          </a:prstGeom>
          <a:ln w="19050">
            <a:solidFill>
              <a:srgbClr val="304A7D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57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156D613-58B5-4315-1D3A-604AC6C04321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xmlns="" id="{2D0DD366-05EF-1B26-8BF9-BA334D4B5FEE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9CE011F6-B74B-943F-FCD6-B2F898F5FD2A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xmlns="" id="{507D0D30-2F2E-4DD5-B285-BA209341B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xmlns="" id="{CDA9C117-B351-9DDC-E110-56F698596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자유형 23">
                <a:extLst>
                  <a:ext uri="{FF2B5EF4-FFF2-40B4-BE49-F238E27FC236}">
                    <a16:creationId xmlns:a16="http://schemas.microsoft.com/office/drawing/2014/main" xmlns="" id="{074C63DB-84F7-31DC-B9CE-06D21B81E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xmlns="" id="{F0654631-2D25-F238-8C49-8689A47D98B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8" name="모서리가 둥근 직사각형 31">
                <a:extLst>
                  <a:ext uri="{FF2B5EF4-FFF2-40B4-BE49-F238E27FC236}">
                    <a16:creationId xmlns:a16="http://schemas.microsoft.com/office/drawing/2014/main" xmlns="" id="{FB3483AE-0CD7-6DA4-CFD7-5471D4D74BB8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xmlns="" id="{F0BE3CD3-364D-ABBE-FD55-D46BE6DCB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xmlns="" id="{EAFC9565-D4A1-5851-D821-B9FA3FA2D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xmlns="" id="{1785E31B-BF1B-FF94-B3B2-441AB3833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1B895A85-28C0-1E26-786C-FD7B1CBD2DFC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9BBC9F49-CC37-632A-3A19-41762340CF4B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5B76BEB2-C1C7-352C-4E2A-76166DBD13BE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xmlns="" id="{87C44812-0F79-710A-BF6F-418E1CA2D8DF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시스템 구성도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0477B74-6763-28B8-4872-2D5D236C5BC8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836B68A4-9A8D-75D8-5110-465FA26BCAA6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xmlns="" id="{F39A6CD2-888C-F952-0606-7E165A1E26B8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xmlns="" id="{F27D7D03-768F-6D7F-1304-A191A9CE2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6FA9C3B4-761F-469F-A81C-D370FBD6F70A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6D5CBC0-34B0-433B-A814-39DA84AB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9973" y="858265"/>
            <a:ext cx="8116427" cy="5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191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DATABASE (1)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905D2ADE-581B-1BCE-C718-A5EC2493A719}"/>
              </a:ext>
            </a:extLst>
          </p:cNvPr>
          <p:cNvGrpSpPr/>
          <p:nvPr/>
        </p:nvGrpSpPr>
        <p:grpSpPr>
          <a:xfrm>
            <a:off x="5224627" y="1931044"/>
            <a:ext cx="6069301" cy="3517409"/>
            <a:chOff x="5582405" y="1613447"/>
            <a:chExt cx="6069301" cy="35174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9ED55F77-3617-3AD3-AE6B-AC3C48B0EDA7}"/>
                </a:ext>
              </a:extLst>
            </p:cNvPr>
            <p:cNvGrpSpPr/>
            <p:nvPr/>
          </p:nvGrpSpPr>
          <p:grpSpPr>
            <a:xfrm>
              <a:off x="6507953" y="1613447"/>
              <a:ext cx="4346819" cy="946755"/>
              <a:chOff x="1411487" y="518438"/>
              <a:chExt cx="4346819" cy="94675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0A5247BE-BD3B-73E8-4521-8F656DBAEFF3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84ABB0B2-C3C9-F005-2978-241E7939A695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회원 </a:t>
                </a:r>
                <a:r>
                  <a:rPr lang="en-US" altLang="ko-KR" sz="1400" b="1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  <a:endParaRPr lang="en-US" altLang="ko-KR" sz="1400" b="1" kern="12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  <a:p>
                <a:pPr marL="0" lvl="0" indent="0" algn="l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1400" kern="12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users</a:t>
                </a:r>
                <a:endParaRPr lang="ko-KR" altLang="en-US" sz="1400" kern="12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39687282-DD9E-3BD0-F921-09EBD83E4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1730534"/>
              <a:ext cx="746850" cy="74685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FABE77AF-C722-208B-C5C5-8173F353633D}"/>
                </a:ext>
              </a:extLst>
            </p:cNvPr>
            <p:cNvGrpSpPr/>
            <p:nvPr/>
          </p:nvGrpSpPr>
          <p:grpSpPr>
            <a:xfrm>
              <a:off x="6507953" y="2898774"/>
              <a:ext cx="5143753" cy="946755"/>
              <a:chOff x="1411487" y="518438"/>
              <a:chExt cx="4346819" cy="94675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15954655-95A2-8279-25FA-16B461EE299A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1A0BD00C-D875-A718-2C2C-2C67CEE7012C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회원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- 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취향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my_art, my_artist, my_classic, my_era, my_musician, test_id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0966B769-79DD-3811-8B42-3F9C0CAC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3015861"/>
              <a:ext cx="746850" cy="746850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D758D486-27CA-4FD0-459A-30CFE102728C}"/>
                </a:ext>
              </a:extLst>
            </p:cNvPr>
            <p:cNvGrpSpPr/>
            <p:nvPr/>
          </p:nvGrpSpPr>
          <p:grpSpPr>
            <a:xfrm>
              <a:off x="6507953" y="4184101"/>
              <a:ext cx="5143753" cy="946755"/>
              <a:chOff x="1411487" y="518438"/>
              <a:chExt cx="4346819" cy="94675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2AEDF5D1-78DA-BC2E-4C9B-BF33B2D0C9BB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C78FDDD3-6192-429A-BCAD-020CA8096839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취향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grade, classic, masterpiece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13C9C7FE-98FC-759B-EA24-03AFFE0A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4301188"/>
              <a:ext cx="746850" cy="74685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0651EEE-257F-987C-E33B-5175292E3ADB}"/>
              </a:ext>
            </a:extLst>
          </p:cNvPr>
          <p:cNvGrpSpPr/>
          <p:nvPr/>
        </p:nvGrpSpPr>
        <p:grpSpPr>
          <a:xfrm>
            <a:off x="1838455" y="1525028"/>
            <a:ext cx="2631945" cy="4515697"/>
            <a:chOff x="1045999" y="-420247"/>
            <a:chExt cx="3149600" cy="5403850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xmlns="" id="{38CCFD3B-FB1D-DAB2-5FC8-296FF93BDF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5999" y="-420247"/>
              <a:ext cx="3149600" cy="5403850"/>
              <a:chOff x="1080" y="584"/>
              <a:chExt cx="1984" cy="3404"/>
            </a:xfrm>
            <a:solidFill>
              <a:srgbClr val="E8EFF7"/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xmlns="" id="{CFDF7C0B-840F-F76E-B183-52376B0AE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" y="1053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xmlns="" id="{CF650381-B1A0-302E-3DAE-6E5A64AFF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" y="1589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xmlns="" id="{71290F76-C139-3D2C-24EA-DC09EA5EC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851"/>
                <a:ext cx="1920" cy="2137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76C8A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xmlns="" id="{28A510E9-8065-B797-A63B-D4ED798F8B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584"/>
                <a:ext cx="1920" cy="3404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graphicFrame>
          <p:nvGraphicFramePr>
            <p:cNvPr id="26" name="다이어그램 25">
              <a:extLst>
                <a:ext uri="{FF2B5EF4-FFF2-40B4-BE49-F238E27FC236}">
                  <a16:creationId xmlns:a16="http://schemas.microsoft.com/office/drawing/2014/main" xmlns="" id="{0312C793-E0D2-C9E7-36B0-87A728A11B7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1755201004"/>
                </p:ext>
              </p:extLst>
            </p:nvPr>
          </p:nvGraphicFramePr>
          <p:xfrm>
            <a:off x="1171888" y="-223839"/>
            <a:ext cx="2809867" cy="51272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9133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DATABASE (2)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59DFEE8F-498E-16F6-787C-1EBA487896CF}"/>
              </a:ext>
            </a:extLst>
          </p:cNvPr>
          <p:cNvGrpSpPr/>
          <p:nvPr/>
        </p:nvGrpSpPr>
        <p:grpSpPr>
          <a:xfrm>
            <a:off x="1838455" y="1525028"/>
            <a:ext cx="2631945" cy="4515697"/>
            <a:chOff x="1045999" y="-420247"/>
            <a:chExt cx="3149600" cy="5403850"/>
          </a:xfrm>
        </p:grpSpPr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xmlns="" id="{1A088827-E5F8-5725-1B3E-6EF47F5C96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5999" y="-420247"/>
              <a:ext cx="3149600" cy="5403850"/>
              <a:chOff x="1080" y="584"/>
              <a:chExt cx="1984" cy="3404"/>
            </a:xfrm>
            <a:solidFill>
              <a:srgbClr val="E8EFF7"/>
            </a:solidFill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xmlns="" id="{1B112C6D-AC84-302F-A1A0-B9DF3F13F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" y="1053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xmlns="" id="{745E845B-55F7-0C75-8ED1-F0B63AEC2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" y="1589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xmlns="" id="{1E231A44-1C1A-C304-0C48-911268913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851"/>
                <a:ext cx="1920" cy="2137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76C8A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xmlns="" id="{BE0192B4-4995-3547-8528-A03361362E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584"/>
                <a:ext cx="1920" cy="3404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rgbClr val="304A7D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graphicFrame>
          <p:nvGraphicFramePr>
            <p:cNvPr id="42" name="다이어그램 41">
              <a:extLst>
                <a:ext uri="{FF2B5EF4-FFF2-40B4-BE49-F238E27FC236}">
                  <a16:creationId xmlns:a16="http://schemas.microsoft.com/office/drawing/2014/main" xmlns="" id="{FEA229F2-9E50-9057-9D2B-E8E6DA6205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1674596370"/>
                </p:ext>
              </p:extLst>
            </p:nvPr>
          </p:nvGraphicFramePr>
          <p:xfrm>
            <a:off x="1171888" y="-223839"/>
            <a:ext cx="2809867" cy="51272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C4A1AB6-D0BA-EF48-0C93-19D336D8CF1A}"/>
              </a:ext>
            </a:extLst>
          </p:cNvPr>
          <p:cNvGrpSpPr/>
          <p:nvPr/>
        </p:nvGrpSpPr>
        <p:grpSpPr>
          <a:xfrm>
            <a:off x="5203285" y="1935657"/>
            <a:ext cx="6457195" cy="3517409"/>
            <a:chOff x="5582405" y="1613447"/>
            <a:chExt cx="6457195" cy="351740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F4557B64-3E5A-69E1-D0F0-A96EF49DAD51}"/>
                </a:ext>
              </a:extLst>
            </p:cNvPr>
            <p:cNvGrpSpPr/>
            <p:nvPr/>
          </p:nvGrpSpPr>
          <p:grpSpPr>
            <a:xfrm>
              <a:off x="6507953" y="1613447"/>
              <a:ext cx="4346819" cy="946755"/>
              <a:chOff x="1411487" y="518438"/>
              <a:chExt cx="4346819" cy="94675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0A7699C8-ADE8-1EFD-5235-1A516DCE0B3D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20D66437-890D-7272-1193-ED14467AE9DD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OTT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ott, user_ott, ott_like, cash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C5D1CAE-9608-49EF-2273-24A89CC5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1730534"/>
              <a:ext cx="746850" cy="746850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2FA9F83F-DE09-B374-6E94-40646D0B6107}"/>
                </a:ext>
              </a:extLst>
            </p:cNvPr>
            <p:cNvGrpSpPr/>
            <p:nvPr/>
          </p:nvGrpSpPr>
          <p:grpSpPr>
            <a:xfrm>
              <a:off x="6507952" y="2898774"/>
              <a:ext cx="5143754" cy="946755"/>
              <a:chOff x="1411487" y="518438"/>
              <a:chExt cx="4346820" cy="94675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281B1A52-E49A-AEC6-B92E-22119143987C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18C053A9-6804-8787-2C7C-A1DC7639202D}"/>
                  </a:ext>
                </a:extLst>
              </p:cNvPr>
              <p:cNvSpPr txBox="1"/>
              <p:nvPr/>
            </p:nvSpPr>
            <p:spPr>
              <a:xfrm>
                <a:off x="1411488" y="518438"/>
                <a:ext cx="4346819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전시회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/</a:t>
                </a:r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공연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excon_user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E04C519-3EC5-3C6A-5185-8CD61A98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3015861"/>
              <a:ext cx="746850" cy="746850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6946AA11-E168-5792-F527-09EEE3D589C7}"/>
                </a:ext>
              </a:extLst>
            </p:cNvPr>
            <p:cNvGrpSpPr/>
            <p:nvPr/>
          </p:nvGrpSpPr>
          <p:grpSpPr>
            <a:xfrm>
              <a:off x="6507953" y="4184101"/>
              <a:ext cx="5531647" cy="946755"/>
              <a:chOff x="1411487" y="518438"/>
              <a:chExt cx="4674616" cy="94675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4F6C41A2-0C45-81FC-F70B-E3FCA2AE452C}"/>
                  </a:ext>
                </a:extLst>
              </p:cNvPr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5E93EDEF-B193-55AD-44C6-00800B6C9509}"/>
                  </a:ext>
                </a:extLst>
              </p:cNvPr>
              <p:cNvSpPr txBox="1"/>
              <p:nvPr/>
            </p:nvSpPr>
            <p:spPr>
              <a:xfrm>
                <a:off x="1411487" y="518438"/>
                <a:ext cx="4674616" cy="94675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l" latinLnBrk="1"/>
                <a:r>
                  <a:rPr lang="ko-KR" altLang="en-US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커뮤니티 </a:t>
                </a:r>
                <a:r>
                  <a:rPr lang="en-US" altLang="ko-KR" sz="1400" b="1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DB</a:t>
                </a:r>
              </a:p>
              <a:p>
                <a:pPr lvl="0" algn="l" latinLnBrk="1"/>
                <a:r>
                  <a:rPr lang="en-US" altLang="ko-KR" sz="1400">
                    <a:solidFill>
                      <a:schemeClr val="tx1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board, board_comment, board_like, clean_board, clean_comment</a:t>
                </a:r>
                <a:endParaRPr lang="ko-KR" altLang="en-US" sz="1400" dirty="0">
                  <a:solidFill>
                    <a:schemeClr val="tx1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601B8FDA-ED11-6100-956B-02B4F4E1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82405" y="4301188"/>
              <a:ext cx="746850" cy="74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37586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메인페이지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, </a:t>
              </a: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마이페이지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B4E55D-B8FD-BA57-FA7A-3FAEDF657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2081" y="823907"/>
            <a:ext cx="4397078" cy="57316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1988B62-0F61-BC83-03C4-25A93EE0CE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19495" y="730022"/>
            <a:ext cx="2716749" cy="59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2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전시회</a:t>
              </a: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/</a:t>
              </a:r>
              <a:r>
                <a:rPr lang="ko-KR" altLang="en-US" sz="2000" kern="0" smtClea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공연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53E52E8-3805-E63F-CD14-C61FFA66A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658" y="1134319"/>
            <a:ext cx="4174420" cy="4838800"/>
          </a:xfrm>
          <a:prstGeom prst="rect">
            <a:avLst/>
          </a:prstGeom>
        </p:spPr>
      </p:pic>
      <p:pic>
        <p:nvPicPr>
          <p:cNvPr id="1026" name="Picture 2" descr="D:\대학\3학년 2학기 대학 공부\시스템 분석 설계 (종합설계)\졸업작품 2학기\우예웹 최종 자료\우예웹_캡처 및 시연영상\우예_비회원\우예_비회원_전시회 검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150" y="1241205"/>
            <a:ext cx="5170086" cy="4893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967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CBAB125-76DF-44AE-1965-E57845B2021C}"/>
              </a:ext>
            </a:extLst>
          </p:cNvPr>
          <p:cNvGrpSpPr/>
          <p:nvPr/>
        </p:nvGrpSpPr>
        <p:grpSpPr>
          <a:xfrm>
            <a:off x="266697" y="138114"/>
            <a:ext cx="11775283" cy="6579392"/>
            <a:chOff x="266697" y="138114"/>
            <a:chExt cx="11775283" cy="657939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xmlns="" id="{DD0E0055-0331-041E-1557-1D40F47DE989}"/>
                </a:ext>
              </a:extLst>
            </p:cNvPr>
            <p:cNvSpPr/>
            <p:nvPr/>
          </p:nvSpPr>
          <p:spPr>
            <a:xfrm rot="16200000">
              <a:off x="-2669382" y="3076575"/>
              <a:ext cx="6577013" cy="704850"/>
            </a:xfrm>
            <a:prstGeom prst="round2SameRect">
              <a:avLst/>
            </a:prstGeom>
            <a:solidFill>
              <a:srgbClr val="304A7D"/>
            </a:solidFill>
            <a:ln>
              <a:noFill/>
            </a:ln>
            <a:effectLst>
              <a:outerShdw blurRad="1397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3" name="그룹 21">
              <a:extLst>
                <a:ext uri="{FF2B5EF4-FFF2-40B4-BE49-F238E27FC236}">
                  <a16:creationId xmlns:a16="http://schemas.microsoft.com/office/drawing/2014/main" xmlns="" id="{4A76EB89-49B4-86E2-D0A2-284715FCFF0F}"/>
                </a:ext>
              </a:extLst>
            </p:cNvPr>
            <p:cNvGrpSpPr/>
            <p:nvPr/>
          </p:nvGrpSpPr>
          <p:grpSpPr>
            <a:xfrm>
              <a:off x="426028" y="1087492"/>
              <a:ext cx="332065" cy="2341508"/>
              <a:chOff x="426028" y="1087492"/>
              <a:chExt cx="332065" cy="2341508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18E5B0FC-F0F2-60F3-FF49-86EDFB07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167" y="169546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303BC6D1-0FEA-EE77-AF72-E95BDDE9A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44" y="327279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4" name="자유형 23">
                <a:extLst>
                  <a:ext uri="{FF2B5EF4-FFF2-40B4-BE49-F238E27FC236}">
                    <a16:creationId xmlns:a16="http://schemas.microsoft.com/office/drawing/2014/main" xmlns="" id="{AEE487E6-53A8-CC05-5DE6-DA962A2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6" y="2758235"/>
                <a:ext cx="139808" cy="12236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xmlns="" id="{C2A1ED9F-4D21-14D7-B8E8-DD5351FB6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517546" y="2240784"/>
                <a:ext cx="141269" cy="125249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16" name="모서리가 둥근 직사각형 31">
                <a:extLst>
                  <a:ext uri="{FF2B5EF4-FFF2-40B4-BE49-F238E27FC236}">
                    <a16:creationId xmlns:a16="http://schemas.microsoft.com/office/drawing/2014/main" xmlns="" id="{18780CC1-28E0-393B-B2EF-07D97FE54625}"/>
                  </a:ext>
                </a:extLst>
              </p:cNvPr>
              <p:cNvSpPr/>
              <p:nvPr/>
            </p:nvSpPr>
            <p:spPr>
              <a:xfrm>
                <a:off x="426028" y="1087492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grpSp>
            <p:nvGrpSpPr>
              <p:cNvPr id="4" name="Group 12">
                <a:extLst>
                  <a:ext uri="{FF2B5EF4-FFF2-40B4-BE49-F238E27FC236}">
                    <a16:creationId xmlns:a16="http://schemas.microsoft.com/office/drawing/2014/main" xmlns="" id="{BC950F11-BDB7-C657-4FC2-700962C79CE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269" y="1172573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xmlns="" id="{8D8EF74B-1D9A-7E3D-1065-8E3AF725C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xmlns="" id="{889BEE0B-E00A-D0F4-BDD9-B14AC44B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</p:grp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7B363210-7E60-2476-F411-75C19F40083B}"/>
                  </a:ext>
                </a:extLst>
              </p:cNvPr>
              <p:cNvSpPr/>
              <p:nvPr/>
            </p:nvSpPr>
            <p:spPr>
              <a:xfrm>
                <a:off x="612709" y="1613447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8F8BB632-6D0B-C395-DC21-156CB3C8C52D}"/>
                  </a:ext>
                </a:extLst>
              </p:cNvPr>
              <p:cNvSpPr/>
              <p:nvPr/>
            </p:nvSpPr>
            <p:spPr>
              <a:xfrm>
                <a:off x="586332" y="3197190"/>
                <a:ext cx="145384" cy="145384"/>
              </a:xfrm>
              <a:prstGeom prst="ellipse">
                <a:avLst/>
              </a:prstGeom>
              <a:solidFill>
                <a:srgbClr val="76C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xmlns="" id="{022A04CD-66AF-7D4B-314B-C8E944D25CC2}"/>
                </a:ext>
              </a:extLst>
            </p:cNvPr>
            <p:cNvSpPr/>
            <p:nvPr/>
          </p:nvSpPr>
          <p:spPr>
            <a:xfrm rot="16200000" flipV="1">
              <a:off x="3219447" y="-2107405"/>
              <a:ext cx="6577013" cy="11068052"/>
            </a:xfrm>
            <a:prstGeom prst="round2SameRect">
              <a:avLst>
                <a:gd name="adj1" fmla="val 186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xmlns="" id="{EC579321-CCBB-ECC3-94C8-F5291E489CE2}"/>
                </a:ext>
              </a:extLst>
            </p:cNvPr>
            <p:cNvSpPr/>
            <p:nvPr/>
          </p:nvSpPr>
          <p:spPr>
            <a:xfrm flipH="1">
              <a:off x="266697" y="140493"/>
              <a:ext cx="11772901" cy="523876"/>
            </a:xfrm>
            <a:prstGeom prst="round2SameRect">
              <a:avLst>
                <a:gd name="adj1" fmla="val 23485"/>
                <a:gd name="adj2" fmla="val 0"/>
              </a:avLst>
            </a:prstGeom>
            <a:solidFill>
              <a:schemeClr val="tx1">
                <a:alpha val="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000" kern="0">
                  <a:ln w="9525">
                    <a:noFill/>
                  </a:ln>
                  <a:solidFill>
                    <a:srgbClr val="304A7D"/>
                  </a:solidFill>
                  <a:latin typeface="카페24 써라운드 에어 " pitchFamily="2" charset="-127"/>
                  <a:ea typeface="카페24 써라운드 에어 " pitchFamily="2" charset="-127"/>
                </a:rPr>
                <a:t>OTT</a:t>
              </a:r>
              <a:endParaRPr lang="ko-KR" altLang="en-US" sz="1600" dirty="0">
                <a:solidFill>
                  <a:srgbClr val="304A7D"/>
                </a:solidFill>
                <a:latin typeface="카페24 써라운드 에어 " pitchFamily="2" charset="-127"/>
                <a:ea typeface="카페24 써라운드 에어 " pitchFamily="2" charset="-127"/>
              </a:endParaRPr>
            </a:p>
          </p:txBody>
        </p:sp>
        <p:grpSp>
          <p:nvGrpSpPr>
            <p:cNvPr id="5" name="그룹 24">
              <a:extLst>
                <a:ext uri="{FF2B5EF4-FFF2-40B4-BE49-F238E27FC236}">
                  <a16:creationId xmlns:a16="http://schemas.microsoft.com/office/drawing/2014/main" xmlns="" id="{29A9999F-521B-0669-F15E-01060949177D}"/>
                </a:ext>
              </a:extLst>
            </p:cNvPr>
            <p:cNvGrpSpPr/>
            <p:nvPr/>
          </p:nvGrpSpPr>
          <p:grpSpPr>
            <a:xfrm>
              <a:off x="366415" y="223646"/>
              <a:ext cx="516135" cy="414529"/>
              <a:chOff x="366415" y="223646"/>
              <a:chExt cx="516135" cy="4145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7559ECF0-DD10-AD86-2830-04CA65DC69E5}"/>
                  </a:ext>
                </a:extLst>
              </p:cNvPr>
              <p:cNvGrpSpPr/>
              <p:nvPr/>
            </p:nvGrpSpPr>
            <p:grpSpPr>
              <a:xfrm>
                <a:off x="495017" y="223646"/>
                <a:ext cx="265151" cy="265151"/>
                <a:chOff x="1593332" y="2172798"/>
                <a:chExt cx="1083168" cy="108316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xmlns="" id="{31183E3C-B023-BC95-AF93-C7E8B05CC1D0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055E07C5-3EC6-1BFB-1655-B72C0BDB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9A3E799-49E1-A7D0-5DF9-402EE5F73666}"/>
                  </a:ext>
                </a:extLst>
              </p:cNvPr>
              <p:cNvSpPr/>
              <p:nvPr/>
            </p:nvSpPr>
            <p:spPr>
              <a:xfrm>
                <a:off x="366415" y="484287"/>
                <a:ext cx="516135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 dirty="0">
                    <a:solidFill>
                      <a:prstClr val="white"/>
                    </a:solidFill>
                    <a:latin typeface="카페24 써라운드 에어 " pitchFamily="2" charset="-127"/>
                    <a:ea typeface="카페24 써라운드 에어 " pitchFamily="2" charset="-127"/>
                  </a:rPr>
                  <a:t>seok830621</a:t>
                </a:r>
                <a:endParaRPr lang="ko-KR" altLang="en-US" sz="400" b="1" dirty="0">
                  <a:solidFill>
                    <a:prstClr val="white"/>
                  </a:solidFill>
                  <a:latin typeface="카페24 써라운드 에어 " pitchFamily="2" charset="-127"/>
                  <a:ea typeface="카페24 써라운드 에어 " pitchFamily="2" charset="-127"/>
                </a:endParaRPr>
              </a:p>
            </p:txBody>
          </p: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810DD6E6-5D1B-5404-87C1-85F90108C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0878" y="802483"/>
            <a:ext cx="5837907" cy="55665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7678498-1576-5995-AF1B-8EB5847AA7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7679" y="983848"/>
            <a:ext cx="4218741" cy="5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06226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163</Words>
  <Application>Microsoft Office PowerPoint</Application>
  <PresentationFormat>사용자 지정</PresentationFormat>
  <Paragraphs>85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굴림</vt:lpstr>
      <vt:lpstr>Arial</vt:lpstr>
      <vt:lpstr>카페24 써라운드 에어 </vt:lpstr>
      <vt:lpstr>나눔고딕 ExtraBold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39</cp:revision>
  <dcterms:created xsi:type="dcterms:W3CDTF">2022-07-28T05:20:47Z</dcterms:created>
  <dcterms:modified xsi:type="dcterms:W3CDTF">2024-11-17T05:11:41Z</dcterms:modified>
</cp:coreProperties>
</file>